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kv" ContentType="video/unknown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61" r:id="rId3"/>
    <p:sldId id="573" r:id="rId4"/>
    <p:sldId id="574" r:id="rId5"/>
    <p:sldId id="577" r:id="rId6"/>
    <p:sldId id="580" r:id="rId7"/>
    <p:sldId id="579" r:id="rId8"/>
    <p:sldId id="564" r:id="rId9"/>
    <p:sldId id="276" r:id="rId10"/>
    <p:sldId id="281" r:id="rId11"/>
    <p:sldId id="280" r:id="rId12"/>
    <p:sldId id="287" r:id="rId13"/>
    <p:sldId id="286" r:id="rId14"/>
    <p:sldId id="285" r:id="rId15"/>
    <p:sldId id="565" r:id="rId16"/>
    <p:sldId id="284" r:id="rId17"/>
    <p:sldId id="283" r:id="rId18"/>
    <p:sldId id="282" r:id="rId19"/>
    <p:sldId id="275" r:id="rId20"/>
    <p:sldId id="291" r:id="rId21"/>
    <p:sldId id="290" r:id="rId22"/>
    <p:sldId id="289" r:id="rId23"/>
    <p:sldId id="566" r:id="rId24"/>
    <p:sldId id="288" r:id="rId25"/>
    <p:sldId id="311" r:id="rId26"/>
    <p:sldId id="296" r:id="rId27"/>
    <p:sldId id="300" r:id="rId28"/>
    <p:sldId id="567" r:id="rId29"/>
    <p:sldId id="297" r:id="rId30"/>
    <p:sldId id="295" r:id="rId31"/>
    <p:sldId id="568" r:id="rId32"/>
    <p:sldId id="293" r:id="rId33"/>
    <p:sldId id="302" r:id="rId34"/>
    <p:sldId id="303" r:id="rId35"/>
    <p:sldId id="304" r:id="rId36"/>
    <p:sldId id="305" r:id="rId37"/>
    <p:sldId id="307" r:id="rId38"/>
    <p:sldId id="569" r:id="rId39"/>
    <p:sldId id="571" r:id="rId40"/>
    <p:sldId id="306" r:id="rId41"/>
    <p:sldId id="562" r:id="rId42"/>
    <p:sldId id="561" r:id="rId43"/>
    <p:sldId id="545" r:id="rId44"/>
    <p:sldId id="544" r:id="rId45"/>
    <p:sldId id="263" r:id="rId4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CC3300"/>
    <a:srgbClr val="FF9900"/>
    <a:srgbClr val="FFFF99"/>
    <a:srgbClr val="FFFFCC"/>
    <a:srgbClr val="1CA1AF"/>
    <a:srgbClr val="0F4E95"/>
    <a:srgbClr val="9ECCAD"/>
    <a:srgbClr val="1575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2024/9/30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518E9218-33AD-40B6-A535-B5EA4E7333ED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46CEF922-48FC-4CB5-B3A7-4690BA70CB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114"/>
            <a:ext cx="5324627" cy="67637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5213988" y="-164569"/>
            <a:ext cx="5895989" cy="811291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41442" y="-1007442"/>
            <a:ext cx="4843116" cy="6858000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949F0299-CE37-B793-73AA-87B5E0C18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3C7B3E-4A7C-0E9D-BA30-9F7646D9A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5DCAA8-6805-6925-32D1-0F32C24AD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cover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56" y="-27198"/>
            <a:ext cx="4843116" cy="6809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737514-A1C5-0E09-9AB4-98294F6B4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2852" y="6329153"/>
            <a:ext cx="648419" cy="365125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>
            <a:lvl1pPr algn="ctr"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fld id="{3A223CBB-0486-4462-986C-6582C1AFEA1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114"/>
            <a:ext cx="5324627" cy="6763716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F75B6CFE-2DFB-F61F-9B69-AB7657388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F3C2EA-5F9F-1CE9-E4D9-FAA950A72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55744" y="818600"/>
            <a:ext cx="5083656" cy="69951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843116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93" y="202368"/>
            <a:ext cx="1023459" cy="10628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037" y="0"/>
            <a:ext cx="4978963" cy="63246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hyperlink" Target="http://vikchas.ru/" TargetMode="External"/><Relationship Id="rId4" Type="http://schemas.openxmlformats.org/officeDocument/2006/relationships/hyperlink" Target="mailto:u2007u@ya.r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sue.ru/novosti/kogda-pridet-komp-yuternyj-sverhrazum/?ysclid=m1f6romjrk511926922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51012" y="564901"/>
            <a:ext cx="10022541" cy="24705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ru-RU" altLang="zh-CN" sz="4400" b="1" dirty="0">
                <a:solidFill>
                  <a:srgbClr val="7030A0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Возможности искусственного интеллекта в управление энергоресурсами</a:t>
            </a:r>
            <a:endParaRPr lang="en-US" altLang="zh-CN" sz="4400" b="1" dirty="0">
              <a:solidFill>
                <a:srgbClr val="7030A0"/>
              </a:solidFill>
              <a:latin typeface="Microsoft PhagsPa" panose="020B0502040204020203" pitchFamily="34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488950" y="3346760"/>
            <a:ext cx="5208662" cy="2520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14000"/>
              </a:lnSpc>
              <a:defRPr/>
            </a:pP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Часовских Виктор Петрович </a:t>
            </a:r>
          </a:p>
          <a:p>
            <a:pPr algn="ctr" defTabSz="685800">
              <a:lnSpc>
                <a:spcPct val="114000"/>
              </a:lnSpc>
              <a:defRPr/>
            </a:pP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Профессор, доктор технических наук </a:t>
            </a:r>
          </a:p>
          <a:p>
            <a:pPr algn="ctr" defTabSz="685800">
              <a:lnSpc>
                <a:spcPct val="114000"/>
              </a:lnSpc>
              <a:defRPr/>
            </a:pP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Уральского государственного экономического университета</a:t>
            </a:r>
          </a:p>
          <a:p>
            <a:pPr algn="ctr" defTabSz="685800">
              <a:lnSpc>
                <a:spcPct val="114000"/>
              </a:lnSpc>
              <a:defRPr/>
            </a:pPr>
            <a:r>
              <a:rPr lang="en-US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E</a:t>
            </a: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-</a:t>
            </a:r>
            <a:r>
              <a:rPr lang="ru-RU" altLang="zh-CN" sz="2000" dirty="0" err="1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mail</a:t>
            </a: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: </a:t>
            </a: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  <a:hlinkClick r:id="rId4"/>
              </a:rPr>
              <a:t>u2007u@ya.ru</a:t>
            </a: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</a:p>
          <a:p>
            <a:pPr algn="ctr" defTabSz="685800">
              <a:lnSpc>
                <a:spcPct val="114000"/>
              </a:lnSpc>
              <a:defRPr/>
            </a:pP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Мой сайт: </a:t>
            </a: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  <a:hlinkClick r:id="rId5"/>
              </a:rPr>
              <a:t>http://vikchas.ru</a:t>
            </a: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 </a:t>
            </a:r>
          </a:p>
          <a:p>
            <a:pPr algn="ctr" defTabSz="685800">
              <a:lnSpc>
                <a:spcPct val="114000"/>
              </a:lnSpc>
              <a:defRPr/>
            </a:pPr>
            <a:r>
              <a:rPr lang="ru-RU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  <a:sym typeface="Montserrat" panose="00000500000000000000" charset="0"/>
              </a:rPr>
              <a:t>Презентация на моём сайте </a:t>
            </a:r>
          </a:p>
        </p:txBody>
      </p:sp>
      <p:pic>
        <p:nvPicPr>
          <p:cNvPr id="34" name="bambo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66850" y="-1466850"/>
            <a:ext cx="609600" cy="6096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E22397-7A09-7725-2C42-F3B65AC790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40" y="389744"/>
            <a:ext cx="835746" cy="1111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1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C0DF85-E244-49D2-A417-816D32224028}"/>
              </a:ext>
            </a:extLst>
          </p:cNvPr>
          <p:cNvSpPr/>
          <p:nvPr/>
        </p:nvSpPr>
        <p:spPr>
          <a:xfrm>
            <a:off x="824753" y="396503"/>
            <a:ext cx="10542494" cy="6064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6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Ранее 13 июля 2023 года Президент РФ принял участие в пленарном заседании Форума будущих технологий «</a:t>
            </a:r>
            <a:r>
              <a:rPr lang="ru-RU" sz="26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Вычисления и связь. Квантовый мир</a:t>
            </a:r>
            <a:r>
              <a:rPr lang="ru-RU" sz="26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Центральное событие посвящено обсуждению приоритетных задач в развитии технологий вычисления и передачи данных, их потенциала для роста экономики и повышения качества жизни людей. 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600" dirty="0">
                <a:solidFill>
                  <a:srgbClr val="343136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Указания нашего Президента: </a:t>
            </a:r>
            <a:r>
              <a:rPr lang="ru-RU" sz="26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«Наша принципиальная задача – перевести всю экономику, социальную сферу, органы власти, работу органов власти на качественно новые принципы работы, внедрить управление на новых данных – на основе </a:t>
            </a:r>
            <a:r>
              <a:rPr lang="ru-RU" sz="26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больших данных</a:t>
            </a:r>
            <a:r>
              <a:rPr lang="ru-RU" sz="26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Всё, что связанно с данными, </a:t>
            </a:r>
            <a:r>
              <a:rPr lang="ru-RU" sz="26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большими данными</a:t>
            </a:r>
            <a:r>
              <a:rPr lang="ru-RU" sz="26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принимает </a:t>
            </a:r>
            <a:r>
              <a:rPr lang="ru-RU" sz="26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критически важное значение</a:t>
            </a:r>
            <a:r>
              <a:rPr lang="ru-RU" sz="26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Речь, по сути, идёт о системообразующей инфраструктуре для нашего дальнейшего развития, для будущего нашей экономики в целом.»  </a:t>
            </a:r>
            <a:endParaRPr lang="ru-RU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6579F5-9439-61BA-8B3B-8B75AABE1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393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338B11-CC20-49B6-A508-80ACF90ABE75}"/>
              </a:ext>
            </a:extLst>
          </p:cNvPr>
          <p:cNvSpPr/>
          <p:nvPr/>
        </p:nvSpPr>
        <p:spPr>
          <a:xfrm>
            <a:off x="645460" y="148077"/>
            <a:ext cx="10587316" cy="6202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определило Правительство РФ Национальный проект «Экономика данных» рассчитан до 2030 года.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проект  «Экономика данных»  включены следующие направления: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rgbClr val="34313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rgbClr val="34313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rgbClr val="34313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rgbClr val="34313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rgbClr val="34313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rgbClr val="34313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 «Экономика данных» 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перевести всю экономику, социальную сферу и органы власти на качественно новые принципы работы, внедрить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управление на основе данных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выйти на новый уровень в логистике, телемедицине, онлайн-образовании и предоставлении госуслуг.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вступит в действие 01.01.25 г.</a:t>
            </a:r>
            <a:endParaRPr lang="ru-RU" sz="1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C12F1E-8F7D-4C19-AF4C-743612261242}"/>
              </a:ext>
            </a:extLst>
          </p:cNvPr>
          <p:cNvSpPr txBox="1"/>
          <p:nvPr/>
        </p:nvSpPr>
        <p:spPr>
          <a:xfrm>
            <a:off x="1425388" y="1398494"/>
            <a:ext cx="7736540" cy="283911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Сбор данных.</a:t>
            </a:r>
            <a:endParaRPr lang="ru-RU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Передача данных и развитие систем связи.</a:t>
            </a:r>
            <a:endParaRPr lang="ru-RU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Хранение данных.</a:t>
            </a:r>
            <a:endParaRPr lang="ru-RU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Безопасность данных.</a:t>
            </a:r>
            <a:endParaRPr lang="ru-RU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Стандарты и протоколы работы с данными.</a:t>
            </a:r>
            <a:endParaRPr lang="ru-RU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Обработка и анализ данных, репозитории открытого кода.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5934041-860F-924E-DC80-DC28110BB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069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1347C4-48C4-46CF-9E36-7875B85483E9}"/>
              </a:ext>
            </a:extLst>
          </p:cNvPr>
          <p:cNvSpPr/>
          <p:nvPr/>
        </p:nvSpPr>
        <p:spPr>
          <a:xfrm>
            <a:off x="851648" y="174794"/>
            <a:ext cx="10730753" cy="5524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35000"/>
              </a:lnSpc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прогрессе   РФ до 2030 года (это наше будущее) наибольший интерес представляют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больший данные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Big Data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35000"/>
              </a:lnSpc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больших данных написано много монографий и научных статей, остановлюсь только на том, что определило большие данные, можно ли от них отказаться, и как устранять проблемы больших данных. 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4500">
              <a:lnSpc>
                <a:spcPct val="135000"/>
              </a:lnSpc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Прогресс начала 20-го века, примерно 80 лет назад, создал электронную вычислительную машину (ЭВМ). Началось производство ЭВМ и внедрение их в сферы деятельности человека. Первый успех в банковском секторе и расчетах в интересах военного сектора производства и армии. </a:t>
            </a:r>
          </a:p>
          <a:p>
            <a:pPr indent="444500">
              <a:lnSpc>
                <a:spcPct val="135000"/>
              </a:lnSpc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Началось массовое производство ЭВМ и массовое внедрение во все сферы деятельности человека.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6BFE47-4270-BC2B-F5FE-1440A7AA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979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15A854-D41A-4523-93BA-780FC0C511D9}"/>
              </a:ext>
            </a:extLst>
          </p:cNvPr>
          <p:cNvSpPr/>
          <p:nvPr/>
        </p:nvSpPr>
        <p:spPr>
          <a:xfrm>
            <a:off x="632011" y="230343"/>
            <a:ext cx="10927977" cy="5518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3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1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Любая ЭВМ создает на выходе данные и все</a:t>
            </a: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0215" algn="just">
              <a:lnSpc>
                <a:spcPct val="130000"/>
              </a:lnSpc>
              <a:spcAft>
                <a:spcPts val="0"/>
              </a:spcAft>
            </a:pP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Применение ЭВМ понятно всем, и устранить данное достижение интеллекта человека нельзя. </a:t>
            </a:r>
          </a:p>
          <a:p>
            <a:pPr indent="450215" algn="just">
              <a:lnSpc>
                <a:spcPct val="130000"/>
              </a:lnSpc>
              <a:spcAft>
                <a:spcPts val="0"/>
              </a:spcAft>
            </a:pP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компании </a:t>
            </a:r>
            <a:r>
              <a:rPr lang="en-US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sz="2100" dirty="0" err="1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artner</a:t>
            </a: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(исследовательская компания, которая специализируется на изучении рынка информационных технологий, США) в настоящее время в мире работает: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30000"/>
              </a:lnSpc>
              <a:spcAft>
                <a:spcPts val="0"/>
              </a:spcAft>
            </a:pP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персональных компьютеров более 2 миллиардов;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30000"/>
              </a:lnSpc>
              <a:spcAft>
                <a:spcPts val="0"/>
              </a:spcAft>
            </a:pP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мобильных устройств более 14 миллиардов, ожидается к 2025 году 18,22 миллиарда;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30000"/>
              </a:lnSpc>
              <a:spcAft>
                <a:spcPts val="0"/>
              </a:spcAft>
            </a:pP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общественно известных суперкомпьютеров около 1000;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30000"/>
              </a:lnSpc>
              <a:spcAft>
                <a:spcPts val="0"/>
              </a:spcAft>
            </a:pP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серверов, если считать по </a:t>
            </a:r>
            <a:r>
              <a:rPr lang="en-US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Р-адресам, для IPv4, полагая один сервер, один  </a:t>
            </a:r>
            <a:r>
              <a:rPr lang="en-US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-адрес - 4,2 миллиарда.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30000"/>
              </a:lnSpc>
              <a:spcAft>
                <a:spcPts val="0"/>
              </a:spcAft>
            </a:pP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Уже десятки миллиардов ЭВМ создают (оцените сами) сотни, или тысячи миллиардов данных. 	</a:t>
            </a:r>
          </a:p>
          <a:p>
            <a:pPr indent="450215" algn="just">
              <a:lnSpc>
                <a:spcPct val="130000"/>
              </a:lnSpc>
              <a:spcAft>
                <a:spcPts val="0"/>
              </a:spcAft>
            </a:pP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конечно </a:t>
            </a:r>
            <a:r>
              <a:rPr lang="ru-RU" sz="21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большие данные</a:t>
            </a:r>
            <a:r>
              <a:rPr lang="ru-RU" sz="21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ну и что?   </a:t>
            </a:r>
            <a:endParaRPr lang="ru-RU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4E5F03-FF09-63EF-5548-3E45F88F0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084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A10300B-3FAE-4759-AEE2-A3C56D07E662}"/>
              </a:ext>
            </a:extLst>
          </p:cNvPr>
          <p:cNvSpPr/>
          <p:nvPr/>
        </p:nvSpPr>
        <p:spPr>
          <a:xfrm>
            <a:off x="528918" y="161789"/>
            <a:ext cx="11304494" cy="606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последнее время утверждается: </a:t>
            </a:r>
            <a:r>
              <a:rPr lang="ru-RU" sz="2800" b="1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микроэлектронные технологии заканчиваются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они достигли физических ограничений и будущий прогресс — это квантовые и фотонные машины. 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овременные технологии микроэлектроники это  </a:t>
            </a:r>
            <a:r>
              <a:rPr lang="ru-RU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наноразмеры</a:t>
            </a:r>
            <a:r>
              <a:rPr lang="ru-RU" sz="2800" b="1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читалось, что предел 10 и 7 нанометров (</a:t>
            </a:r>
            <a:r>
              <a:rPr lang="ru-RU" sz="2800" b="1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условная цифра, означающая плотность размещения транзисторов</a:t>
            </a:r>
            <a:r>
              <a:rPr lang="ru-RU" sz="2800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процессор, вмещающий всего 1 млн транзисторов будет работать гораздо медленней, чем тот, внутри которого находятся 10 млн транзисторов; в 10-нм процессоре </a:t>
            </a:r>
            <a:r>
              <a:rPr lang="en-US" sz="2800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Apple A11 Bionic </a:t>
            </a:r>
            <a:r>
              <a:rPr lang="ru-RU" sz="2800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содержится 4.3 млрд транзисторов, а в 7-нм </a:t>
            </a:r>
            <a:r>
              <a:rPr lang="en-US" sz="2800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Apple A13 Bionic — 8.5 </a:t>
            </a:r>
            <a:r>
              <a:rPr lang="ru-RU" sz="2800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млрд транзисторов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технология FinFET (полевой транзистор с плавником). Но появились новые структуры - так называемые Multi Bridge Channel FET, которые также имеют хорошие перспективы.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F5462E-B318-B204-7F5E-88D033EF0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677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AAB5BD-9A74-42CF-BFB8-559327431478}"/>
              </a:ext>
            </a:extLst>
          </p:cNvPr>
          <p:cNvSpPr/>
          <p:nvPr/>
        </p:nvSpPr>
        <p:spPr>
          <a:xfrm>
            <a:off x="968188" y="632240"/>
            <a:ext cx="10255623" cy="5593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2021-м компания Samsung представила 3-нанометровый процессор и объявила о том, что в 2025 году она перейдет на 2 нанометра.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представляют собой современные микросхемы? Если мы возьмем 3-нанометровые технологии, то на один квадратный миллиметр приходится примерно 300 миллионов транзисторов (</a:t>
            </a:r>
            <a:r>
              <a:rPr lang="ru-RU" sz="2400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доклада президента РАН академика Г.Я. Красникова на заседании президиума ДВО РАН 20 августа 2024 г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.). То есть </a:t>
            </a:r>
            <a:r>
              <a:rPr lang="ru-RU" sz="2800" b="1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обычной микросхеме размером в несколько квадратных сантиметров уместятся несколько миллиардов транзисторов</a:t>
            </a:r>
            <a:r>
              <a:rPr lang="ru-RU" sz="2800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И там не только транзисторы, а еще конденсаторы, емкости, сопротивления.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3F2C76-CAE6-3E89-ADE1-70F7D43F9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341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AB382D9-BE43-40C4-8070-2F78BCBFAEDB}"/>
              </a:ext>
            </a:extLst>
          </p:cNvPr>
          <p:cNvSpPr/>
          <p:nvPr/>
        </p:nvSpPr>
        <p:spPr>
          <a:xfrm>
            <a:off x="582706" y="167049"/>
            <a:ext cx="10560424" cy="6523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«Мы считаем, что в </a:t>
            </a:r>
            <a:r>
              <a:rPr lang="ru-RU" sz="2800" b="1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2035 году на одной микросхеме разместятся более трех триллионов транзисторов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Для иллюстрации я обычно привожу пример: в голове находятся 70 миллиардов </a:t>
            </a:r>
            <a:r>
              <a:rPr lang="ru-RU" sz="28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нейронов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здесь в одной микросхеме - 3 триллиона транзисторов. По-разному можно оценивать, сколькими транзисторами можно моделировать нейрон, но это открывает большие возможности перед искусственным интеллектом, в основе которого - цифровая модель нейронов», - констатировал Г. Красников.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99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Мои замечания</a:t>
            </a:r>
            <a:r>
              <a:rPr lang="ru-RU" sz="2800" dirty="0">
                <a:solidFill>
                  <a:srgbClr val="34313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800" i="1" dirty="0">
                <a:solidFill>
                  <a:srgbClr val="34313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нейрон головного мозга моделируем в цифровой форме, а в головном мозге </a:t>
            </a:r>
            <a:r>
              <a:rPr lang="ru-RU" sz="2800" i="1" dirty="0">
                <a:solidFill>
                  <a:srgbClr val="3431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процессы образуют </a:t>
            </a:r>
            <a:r>
              <a:rPr lang="ru-RU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аналого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цифровую </a:t>
            </a:r>
            <a:r>
              <a:rPr lang="ru-RU" sz="2800" i="1" dirty="0">
                <a:solidFill>
                  <a:srgbClr val="3431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составляющую. Сравнение  трех триллионов транзисторов и 70 миллиардов нейронов не корректно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800" b="1" i="1" dirty="0">
                <a:solidFill>
                  <a:srgbClr val="3431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Нейрон головного мозга и транзистор микросхемы не одно и тоже.</a:t>
            </a:r>
            <a:endParaRPr lang="ru-RU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DEA528-0FBB-F340-4917-9ACB5477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538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B3A09A-8602-42BC-81EA-1FDB3002434C}"/>
              </a:ext>
            </a:extLst>
          </p:cNvPr>
          <p:cNvSpPr/>
          <p:nvPr/>
        </p:nvSpPr>
        <p:spPr>
          <a:xfrm>
            <a:off x="1116106" y="481884"/>
            <a:ext cx="9959788" cy="5573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последние 30 лет производительность компьютеров выросла в миллиард раз. То есть если раньше какая-то задача на компьютере решалась 10 лет, то сейчас этот процесс занимает доли секунды. 	Специалисты видят, что, наконец, пошли значимые (</a:t>
            </a:r>
            <a:r>
              <a:rPr lang="ru-RU" sz="2400" b="1" i="1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будущие ИИ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исследования по обработке </a:t>
            </a:r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больших баз данных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все заговорили об искусственном интеллекте. На самом деле, как считает глава РАН, пока еще </a:t>
            </a:r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прорыва нет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но мы уже живем «в ожидании бума».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Мои замечания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квантовые и фотонные вычислительные машины   эффективны, где </a:t>
            </a:r>
            <a:r>
              <a:rPr lang="ru-RU" sz="2400" b="1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мало</a:t>
            </a:r>
            <a:r>
              <a:rPr lang="ru-RU" sz="2400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данных, но </a:t>
            </a:r>
            <a:r>
              <a:rPr lang="ru-RU" sz="2400" b="1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</a:t>
            </a:r>
            <a:r>
              <a:rPr lang="ru-RU" sz="2400" i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вычислений, большие данные они не обрабатывают, это новое дополнение к традиционной ЭВМ.</a:t>
            </a:r>
            <a:endParaRPr lang="ru-RU" sz="1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4850011-20DF-FA31-C057-6E40C5790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443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A6F221-0102-460A-BE2F-1415C546B2F4}"/>
              </a:ext>
            </a:extLst>
          </p:cNvPr>
          <p:cNvSpPr/>
          <p:nvPr/>
        </p:nvSpPr>
        <p:spPr>
          <a:xfrm>
            <a:off x="788894" y="549383"/>
            <a:ext cx="10614212" cy="5573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настоящее время использование больших данных не имеет законченных технологий сбора данных, хранения данных, обработки и анализа данных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Существует множество источников больших данных,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предназначенных 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точного статистического анализа — </a:t>
            </a:r>
            <a:r>
              <a:rPr lang="ru-RU" sz="2400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опросы в интернете, просмотры страниц в Контакте, Твиттере, Википедии, Google </a:t>
            </a:r>
            <a:r>
              <a:rPr lang="ru-RU" sz="2400" dirty="0" err="1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Trends</a:t>
            </a:r>
            <a:r>
              <a:rPr lang="ru-RU" sz="2400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анализ частотности хештегов (Хештеги — метки в публикации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и др. Непонятная корреляция и запутанная причинно-следственная связь часто ставят в тупик начинающих обработчиков больших данных. В результате появляются модели, безупречные с точки зрения математики и совершенно не жизнеспособные в реальности.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8707FB-AA70-080D-B7CE-9DD7AE6D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369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1BDE1-B73D-4DBF-9232-38F25D84A818}"/>
              </a:ext>
            </a:extLst>
          </p:cNvPr>
          <p:cNvSpPr/>
          <p:nvPr/>
        </p:nvSpPr>
        <p:spPr>
          <a:xfrm>
            <a:off x="1264024" y="650634"/>
            <a:ext cx="9386047" cy="1258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Например: существует центр по учету НЛО, его база больших данных, в качестве отчета публикуется график появления НЛО. Учет ведётся с 1963 года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EA14B5-EC3F-4EB3-95D8-6DB8CF1B1A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565" y="2148840"/>
            <a:ext cx="8695764" cy="38485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AC1FCA0-9D16-4ADE-6279-0A6E9A79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643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19E6D9-8E42-899B-80BB-F1C347571757}"/>
              </a:ext>
            </a:extLst>
          </p:cNvPr>
          <p:cNvSpPr txBox="1"/>
          <p:nvPr/>
        </p:nvSpPr>
        <p:spPr>
          <a:xfrm>
            <a:off x="950260" y="197145"/>
            <a:ext cx="11021022" cy="6271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Энергоресурсы  это - нефть, природный газ, уголь, энергия рек, ядерная энергия (топливо)</a:t>
            </a:r>
          </a:p>
          <a:p>
            <a:pPr lvl="0" algn="just">
              <a:lnSpc>
                <a:spcPct val="107000"/>
              </a:lnSpc>
            </a:pPr>
            <a:r>
              <a:rPr lang="ru-RU" dirty="0"/>
              <a:t>	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Энергосистемы, электрические цифровые системы и программно-технические комплексы уже давно находятся под управлением ЭВМ. </a:t>
            </a:r>
          </a:p>
          <a:p>
            <a:pPr lvl="0" algn="just">
              <a:lnSpc>
                <a:spcPct val="107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Любая ЭВМ формирует какие-то данные, если их много, возникает состояние больших данных. </a:t>
            </a:r>
          </a:p>
          <a:p>
            <a:pPr lvl="0" algn="just">
              <a:lnSpc>
                <a:spcPct val="107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При каком-то объеме не только человек, специалист энергосистемы, но и ЭВМ не может обработать за приемлемое время эти данные для анализа и формирования альтернатив для принятия решения.</a:t>
            </a:r>
          </a:p>
          <a:p>
            <a:pPr lvl="0" algn="just">
              <a:lnSpc>
                <a:spcPct val="107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Пример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СБЕРа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250 000 записей (транзакций) в секунду, более 2-х миллиардов за рабочую смену. К утра должна быть аналитики.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00D2B6B-50C4-AEBB-0F6E-E663E31CF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0046" y="6356350"/>
            <a:ext cx="443753" cy="365125"/>
          </a:xfr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fld id="{3A223CBB-0486-4462-986C-6582C1AFEA18}" type="slidenum">
              <a:rPr lang="zh-CN" alt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/>
              <a:t>2</a:t>
            </a:fld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764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1FBFEB-5AB8-4F9E-BCD6-4257DB2C1923}"/>
              </a:ext>
            </a:extLst>
          </p:cNvPr>
          <p:cNvSpPr/>
          <p:nvPr/>
        </p:nvSpPr>
        <p:spPr>
          <a:xfrm>
            <a:off x="600636" y="163816"/>
            <a:ext cx="10820399" cy="2710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Число зарегистрированных случаев из базы данных Национального центра отчетности по НЛО в течение многих лет оставалось примерно на одном уровне, однако в 1993 году произошел резкий скачок. Реальная же причина заключалась в том, что в сентябре 1993 года вышел первый эпизод «Секретных материалов» (на пике его посмотрели более 25 млн человек).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Интерес представляют данные, которые показывают частоту наблюдений НЛО в зависимости от времени суток и дня недели (желто-оранжевым окрашена наибольшая частота случаев наблюдения)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17F2EA-2F81-4482-85A6-D9D0A530109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341" y="2533770"/>
            <a:ext cx="6995608" cy="26541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966B38-924C-443C-B587-26219C5D913A}"/>
              </a:ext>
            </a:extLst>
          </p:cNvPr>
          <p:cNvSpPr/>
          <p:nvPr/>
        </p:nvSpPr>
        <p:spPr>
          <a:xfrm>
            <a:off x="932331" y="5187876"/>
            <a:ext cx="10820398" cy="139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Можно сделать вывод - пришельцы чаще высаживаются на Землю в выходные, потому что в остальное время они ходят на работу.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Этот реальный пример показывает </a:t>
            </a:r>
            <a:r>
              <a:rPr lang="ru-RU" sz="2000" b="1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большую сложность использования больших данных в реальных задачах и особенно, если это альтернативы для принятия решений ИИ</a:t>
            </a:r>
            <a:r>
              <a:rPr lang="ru-RU" sz="20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680FE-13D6-8A24-2EFB-75B213298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364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F449BAA-CE30-4D9D-937D-C3B35DB3F396}"/>
              </a:ext>
            </a:extLst>
          </p:cNvPr>
          <p:cNvSpPr/>
          <p:nvPr/>
        </p:nvSpPr>
        <p:spPr>
          <a:xfrm>
            <a:off x="546847" y="179195"/>
            <a:ext cx="11134165" cy="6500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 из самых больших проблем, связанных с проектами по работе с большими данными, сводится к успешному использованию полученной информации.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Многие приложения и системы собирают данные, но организациям часто сложно понять, что является ценным, и, исходя из этого, эффективно применять эту информацию.</a:t>
            </a:r>
            <a:endParaRPr lang="en-US" sz="2400" dirty="0">
              <a:solidFill>
                <a:srgbClr val="34313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Алгоритмы аналитики и </a:t>
            </a:r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приложения 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основанные на больших данных, могут давать плохие результаты, когда в системах больших данных возникают проблемы с качеством данных.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Эти проблемы очень сложно аудировать и выявлять, поскольку группы управления данными и аналитики пытаются получить все больше и больше разных типов данных.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объёма данных приводит к появлению термина Big Data.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научной литературе утверждается, что этот термин предложен редактором журнала Nature Клиффорд Линч в 2008 году.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Однако следует заметить, что данный термин появился в </a:t>
            </a:r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нашей стране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50-ые годы прошлого века с началом формирования аэрокосмических баз данных снимков Земли (наша страна лидировала в аэрокосмических технологиях).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5717CA-6CE4-1133-22B3-D3C1FD414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088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3E44315-5D94-49F0-9460-369E988D286D}"/>
              </a:ext>
            </a:extLst>
          </p:cNvPr>
          <p:cNvSpPr/>
          <p:nvPr/>
        </p:nvSpPr>
        <p:spPr>
          <a:xfrm>
            <a:off x="719138" y="650011"/>
            <a:ext cx="1121484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50-е годы прошлого века наша страна лидировала в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-технологиях.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Была создана ЭВМ, самая быстродействующая в Мире (академик Лебедев Сергей Алексеевич) ЭВМ МЭСМ и еще 15 типов новых ЭВМ.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Связь нового поколения в конце 50-х годов разработал академик Глушков В.М., сеть для всей страны ОГАС с использованием спутниковых и проводных каналов для этого он разработал лучший, для того времени, компьютер «Мир».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ОГАС это Российский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МИР-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персональный компьютер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(выпущено порядка 300000 штук, патент купили американцы). Глушков В.М. разработал концепцию безбумажной технологии в управлении (монография издана в 1962 г.)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897D20-D514-E8CE-3DF1-6169E895A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020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08595A-E3EE-4D08-82A2-02BFEF6490B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09" y="2100884"/>
            <a:ext cx="6696637" cy="330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9C19BC-65D9-49EB-89FE-6F05FEA4B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027" y="2174751"/>
            <a:ext cx="4580964" cy="31615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513D92-D709-4441-AB23-96EDAD36E15E}"/>
              </a:ext>
            </a:extLst>
          </p:cNvPr>
          <p:cNvSpPr txBox="1"/>
          <p:nvPr/>
        </p:nvSpPr>
        <p:spPr>
          <a:xfrm>
            <a:off x="1264024" y="295835"/>
            <a:ext cx="8543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Предлагаемый вариант Интернет (Российский) и персональная ЭВМ для этой сети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8C5A00-B0AA-83A4-4ED4-2E6A91AD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553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521C71-2A72-4493-B03E-603E08C092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009" y="156210"/>
            <a:ext cx="6482155" cy="319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4748FA-A399-4CF7-A27B-424CC75FBD9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50" y="3447415"/>
            <a:ext cx="6553872" cy="32543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527694-AA7C-4123-96B4-4CD5A85F8EEF}"/>
              </a:ext>
            </a:extLst>
          </p:cNvPr>
          <p:cNvSpPr txBox="1"/>
          <p:nvPr/>
        </p:nvSpPr>
        <p:spPr>
          <a:xfrm>
            <a:off x="753035" y="1389529"/>
            <a:ext cx="1999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1980 года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945FC-8721-486B-AB83-2088C96E92A2}"/>
              </a:ext>
            </a:extLst>
          </p:cNvPr>
          <p:cNvSpPr txBox="1"/>
          <p:nvPr/>
        </p:nvSpPr>
        <p:spPr>
          <a:xfrm>
            <a:off x="233083" y="4151272"/>
            <a:ext cx="28011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сети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 данных 2024 г.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3A96C5-FEC6-4583-8522-FD5659BAFACE}"/>
              </a:ext>
            </a:extLst>
          </p:cNvPr>
          <p:cNvSpPr txBox="1"/>
          <p:nvPr/>
        </p:nvSpPr>
        <p:spPr>
          <a:xfrm>
            <a:off x="9646022" y="4823012"/>
            <a:ext cx="2545978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Data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РФ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C41F5B4-0879-B8E1-C956-1D77033D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307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F7EC82-15C3-430C-AAD9-3AFB43034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008" y="2201396"/>
            <a:ext cx="8932639" cy="4402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E3E730-A78C-4DFE-A90E-C1A7CFD9B21D}"/>
              </a:ext>
            </a:extLst>
          </p:cNvPr>
          <p:cNvSpPr txBox="1"/>
          <p:nvPr/>
        </p:nvSpPr>
        <p:spPr>
          <a:xfrm>
            <a:off x="1093694" y="145283"/>
            <a:ext cx="102018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горизонте текущего десятилетия нужно обеспечить доступ к высокоскоростному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интернету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всей территории России. Решим эту задачу в том числе за счет кратного наращивания нашей спутниковой группировки, направим на ее развитие 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 млрд </a:t>
            </a:r>
            <a:r>
              <a:rPr lang="ru-RU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руб.»,— заявил Владимир Путин во время послания Федеральному собранию 2024 г. Новая технология больших данных и ИИ.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DC02D76-DB80-13F5-4691-13258DBF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794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2F8D548-C45B-4093-91B2-58F314C5DE8E}"/>
              </a:ext>
            </a:extLst>
          </p:cNvPr>
          <p:cNvSpPr/>
          <p:nvPr/>
        </p:nvSpPr>
        <p:spPr>
          <a:xfrm>
            <a:off x="932330" y="276842"/>
            <a:ext cx="10327340" cy="6098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Объем данных, которые созданы и хранятся на мировом уровне, продолжает расти с каждым днем. Ежедневно создается 2,5 эксабайта (1 эксабайт = миллиард гигабайт): 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99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Большие данные не являются заменой традиционных методов, скорее их нужно использовать как вспомогательный инструмент.</a:t>
            </a:r>
            <a:endParaRPr lang="ru-RU" sz="3200" dirty="0">
              <a:solidFill>
                <a:srgbClr val="9966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200" dirty="0">
              <a:solidFill>
                <a:srgbClr val="34313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отличие от традиционных данных, большие данные не могут дать точный ответ на традиционно поставленный вопрос. Вместо этого они определяют те сферы, которые требуют более детального изучения для обнаружения проблемы.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4500" algn="just"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Перед тем как начать работать с большими данными, нужно определиться с целями, которые нужно достичь, и в зависимости от этого определиться, какую именно информацию и в каком количестве нужно собрать. Чем глубже вы знаете область, из которой получены данные, тем точнее будет ваш прогноз и тем интереснее будут факты, которые вы найдете.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645207-7208-B00F-89BC-0BAFF44A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718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25CE30-DD2F-4A78-B4BC-5730E6A10A1F}"/>
              </a:ext>
            </a:extLst>
          </p:cNvPr>
          <p:cNvSpPr txBox="1"/>
          <p:nvPr/>
        </p:nvSpPr>
        <p:spPr>
          <a:xfrm>
            <a:off x="528406" y="498949"/>
            <a:ext cx="1136724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Эффективным средством изучения и преобразования больших данных выступает </a:t>
            </a:r>
            <a:r>
              <a:rPr lang="ru-RU" sz="32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машинное обучение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базовая информационная технология.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Результатом работы машинного обучения является функция, которая аппроксимирует (восстанавливает) неизвестную зависимость в обрабатываемых данных.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Машинное обучение является не только математической, но и прикладной, инженерной дисциплиной. Практически ни одно исследование в области машинного обучения не обходится без последующего тестирования на реальных данных для проверки практической работоспособности разрабатываемого метода.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2D555F-CDFC-30CD-1DCF-B452AAFE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920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E38239-59ED-4475-AC17-0A27EBDF52AC}"/>
              </a:ext>
            </a:extLst>
          </p:cNvPr>
          <p:cNvSpPr/>
          <p:nvPr/>
        </p:nvSpPr>
        <p:spPr>
          <a:xfrm>
            <a:off x="968188" y="269791"/>
            <a:ext cx="1049767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машинного обучения:</a:t>
            </a:r>
          </a:p>
          <a:p>
            <a:pPr lvl="0" algn="just"/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Регрессия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Предоставляет прогноз на основе выборки объектов с различными признаками.</a:t>
            </a:r>
          </a:p>
          <a:p>
            <a:pPr lvl="0" algn="just"/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Выявляет категории объектов на основе имеющихся параметров.</a:t>
            </a:r>
          </a:p>
          <a:p>
            <a:pPr lvl="0" algn="just"/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Кластеризация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Разделяет данные на схожие категории по объединяющему признаку.</a:t>
            </a:r>
          </a:p>
          <a:p>
            <a:pPr lvl="0" algn="just"/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Идентификация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Отделяет данные с заданными параметрами от остального массива данных.</a:t>
            </a:r>
          </a:p>
          <a:p>
            <a:pPr lvl="0" algn="just"/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Прогнозирование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Работает с объемами данных за определенный период и предсказывает на основе анализа их значение через заданный период времени.</a:t>
            </a:r>
          </a:p>
          <a:p>
            <a:pPr lvl="0" algn="just"/>
            <a:r>
              <a:rPr lang="ru-RU" sz="24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Извлечение новых свойств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литературе называют знание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 Исследует зависимости между рядом показателей одного и того же явления или события.</a:t>
            </a: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2E0BF7-A4DB-6DB7-7C24-ADC164C8A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580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C401E2-3E10-42A6-BBD8-C27165000E1A}"/>
              </a:ext>
            </a:extLst>
          </p:cNvPr>
          <p:cNvSpPr/>
          <p:nvPr/>
        </p:nvSpPr>
        <p:spPr>
          <a:xfrm>
            <a:off x="1057835" y="495445"/>
            <a:ext cx="10192871" cy="55185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5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это сложное понятие, для которого не существует однозначного определения, однако он используется специалистами в различных областях: писателями, журналистами, в бизнесе и науке. Разные специалисты вкладывают свой смысл в это понятие.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algn="just">
              <a:lnSpc>
                <a:spcPct val="107000"/>
              </a:lnSpc>
              <a:spcAft>
                <a:spcPts val="150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последнем издание фундаментального учебника 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Рассел, </a:t>
            </a:r>
            <a:r>
              <a:rPr lang="ru-RU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Норвинг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ИИ современный подход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(основной учебник университетов США, Европы, КНР) приведено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разных определений ИИ.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7B05B9-A40C-62F7-B5A9-C123580F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878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631C9F-CCA1-4C10-BC5F-B5BC0CC9CAAC}"/>
              </a:ext>
            </a:extLst>
          </p:cNvPr>
          <p:cNvSpPr txBox="1"/>
          <p:nvPr/>
        </p:nvSpPr>
        <p:spPr>
          <a:xfrm>
            <a:off x="735107" y="923364"/>
            <a:ext cx="1059271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время, в подобной ситуации возникает желания применит искусственный интеллект (ИИ).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Министерство экономического развития РФ определило описание передовых направлений развития сферы ИИ и важнейшие понятия.</a:t>
            </a:r>
          </a:p>
          <a:p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«Искусственный интеллект для решения задач развития ТЭК и энергетики»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направление деятельности  - вопросы внедрения инструментов ИИ для решения задач развития технологий топливно-энергетического комплекса и </a:t>
            </a:r>
            <a:r>
              <a:rPr lang="ru-RU" sz="2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энергетики,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том числе задач увеличения нефтеотдачи. Решение задач ТЭК подобного типа предполагает обработку больших объемов разнородных данных (параметры нефтеносных пластов, параметры скважин, данные по добыче, и т.п.).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A58ABCD-424E-F906-9CBF-7F89E07A4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906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01C6D4-1DAE-4F97-A78C-66CE1286D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5" y="1913965"/>
            <a:ext cx="3293624" cy="46661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46F751-F7D6-4429-AD0B-54AADB294179}"/>
              </a:ext>
            </a:extLst>
          </p:cNvPr>
          <p:cNvSpPr txBox="1"/>
          <p:nvPr/>
        </p:nvSpPr>
        <p:spPr>
          <a:xfrm>
            <a:off x="3889819" y="0"/>
            <a:ext cx="800548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Участвовали выдающие учёные по ИИ, теории систем и алгебраической биологии.</a:t>
            </a:r>
          </a:p>
          <a:p>
            <a:pPr indent="444500"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Докладов - 114. В них приводились определения ИИ - </a:t>
            </a: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естественного – </a:t>
            </a: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новые определения и они дополняют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фундаментального учебника по ИИ.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0F4344-9C74-423A-AA64-19A7A0DA5745}"/>
              </a:ext>
            </a:extLst>
          </p:cNvPr>
          <p:cNvSpPr txBox="1"/>
          <p:nvPr/>
        </p:nvSpPr>
        <p:spPr>
          <a:xfrm>
            <a:off x="45108" y="192360"/>
            <a:ext cx="3892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26 по 30 августа 2024 г.   В Москве прошел ВСЕМИРНЫЙ КОНГРЕС  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ИИ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«СОЗНАНИЕ 2024».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651F7-C15D-4B87-B4E2-31DD4CE9E315}"/>
              </a:ext>
            </a:extLst>
          </p:cNvPr>
          <p:cNvSpPr txBox="1"/>
          <p:nvPr/>
        </p:nvSpPr>
        <p:spPr>
          <a:xfrm flipH="1">
            <a:off x="4033538" y="1913965"/>
            <a:ext cx="7813857" cy="4524315"/>
          </a:xfrm>
          <a:prstGeom prst="rect">
            <a:avLst/>
          </a:prstGeom>
          <a:solidFill>
            <a:srgbClr val="FFFFCC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инструмент целеисполнения. 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материальная система, которая обладает информацией и обрабатывает её. 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какой бы форме и на каком бы уровне развития он ни находился, предназначен для решения проблем, что является лишь второстепенной задачей для человеческого интеллекта. 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упрощённая часть естественного 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 человека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сознание, мышление, память и прогнозирование.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896274-29A7-04D6-B7F1-76A3E118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472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360810A-765A-4F62-9791-03B8864E8E8F}"/>
              </a:ext>
            </a:extLst>
          </p:cNvPr>
          <p:cNvSpPr/>
          <p:nvPr/>
        </p:nvSpPr>
        <p:spPr>
          <a:xfrm>
            <a:off x="986125" y="2253607"/>
            <a:ext cx="102197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Эммануила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Канта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интеллектуальный, интеллект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созерцание, рассудок и разум</a:t>
            </a: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Георга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Гегеля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созерцание, представление и мышление.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9F0FD6-0AD3-49AF-953D-930DFC8AE3FC}"/>
              </a:ext>
            </a:extLst>
          </p:cNvPr>
          <p:cNvSpPr/>
          <p:nvPr/>
        </p:nvSpPr>
        <p:spPr>
          <a:xfrm>
            <a:off x="1219215" y="438834"/>
            <a:ext cx="10040441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Приведу определения не математиков и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философов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609878-3219-1276-B02B-AC91B963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394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BB1966-BC1E-4870-BC60-FDFBD445068A}"/>
              </a:ext>
            </a:extLst>
          </p:cNvPr>
          <p:cNvSpPr txBox="1"/>
          <p:nvPr/>
        </p:nvSpPr>
        <p:spPr>
          <a:xfrm>
            <a:off x="484094" y="107576"/>
            <a:ext cx="11403106" cy="6631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>
              <a:lnSpc>
                <a:spcPct val="120000"/>
              </a:lnSpc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 очевидным, что    при определении понятия искусственного интеллекта следует отталкиваться от определения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естественного интеллекта выдающимися философами, будем полагать что это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способность мозга человека решать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интеллектуальные (созерцание, представление и мышление)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задачи путем приобретения запоминания и целенаправленного преобразования знаний, использования этих знаний для управления средой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7188" algn="just">
              <a:lnSpc>
                <a:spcPct val="120000"/>
              </a:lnSpc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Будем полагать, интеллектуальная задача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задача, связанная с отысканием алгоритма решения задач некоторого класса.</a:t>
            </a:r>
          </a:p>
          <a:p>
            <a:pPr indent="357188" algn="just">
              <a:lnSpc>
                <a:spcPct val="120000"/>
              </a:lnSpc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точное предписание (инструкция) о выполнении в определенной последовательности операций для решения любой задачи из некоторого класса задач. </a:t>
            </a:r>
          </a:p>
          <a:p>
            <a:pPr indent="447675" algn="just">
              <a:lnSpc>
                <a:spcPct val="120000"/>
              </a:lnSpc>
            </a:pPr>
            <a:r>
              <a:rPr lang="ru-RU" sz="2600" b="1" dirty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Искусственный интеллект </a:t>
            </a:r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— это свойство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искусственных систем</a:t>
            </a:r>
            <a:r>
              <a:rPr 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решать интеллектуальные задачи, для которых отсутствует алгоритм решения.</a:t>
            </a: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7675" algn="just">
              <a:lnSpc>
                <a:spcPct val="110000"/>
              </a:lnSpc>
              <a:spcBef>
                <a:spcPts val="600"/>
              </a:spcBef>
            </a:pP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Сформулировал академик РАН Игорь Анатольевич Каляев, председатель Совета РАН по приоритетному направлению Стратегии научно-технологического развития России.</a:t>
            </a:r>
            <a:endParaRPr lang="ru-RU" sz="1600" b="1" i="1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B2C3B3-2A73-6850-9A34-8378315E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556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EBD50AF-1DE9-497B-851F-F95F49420906}"/>
              </a:ext>
            </a:extLst>
          </p:cNvPr>
          <p:cNvSpPr/>
          <p:nvPr/>
        </p:nvSpPr>
        <p:spPr>
          <a:xfrm>
            <a:off x="681318" y="503086"/>
            <a:ext cx="10829364" cy="5511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>
              <a:spcAft>
                <a:spcPts val="500"/>
              </a:spcAft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Компьютерные программы, которые сегодня относят к классу интеллектуальных, никакого отношения к ИИ не имеют, они образуют </a:t>
            </a:r>
            <a:r>
              <a:rPr lang="ru-RU" sz="4000" b="1" u="sng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</a:t>
            </a:r>
            <a:r>
              <a:rPr lang="ru-RU" sz="4000" u="sng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ИИ</a:t>
            </a:r>
            <a:r>
              <a:rPr lang="ru-RU" sz="4000" b="1" u="sng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49580" algn="just">
              <a:spcAft>
                <a:spcPts val="80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Современные технологии ИИ образуют то, что принято называть </a:t>
            </a:r>
            <a:r>
              <a:rPr lang="ru-RU" sz="32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слабый искусственный интеллект</a:t>
            </a:r>
            <a:r>
              <a:rPr lang="ru-RU" sz="32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800"/>
              </a:spcAft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настоящее время стало понятным, что будущее за</a:t>
            </a:r>
          </a:p>
          <a:p>
            <a:pPr lvl="0" algn="just">
              <a:spcAft>
                <a:spcPts val="800"/>
              </a:spcAft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ru-RU" sz="4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сильным искусственным интеллектом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spcAft>
                <a:spcPts val="800"/>
              </a:spcAft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3200" i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технологиями которых пока еще нет.</a:t>
            </a:r>
            <a:endParaRPr lang="ru-RU" sz="3200" i="1" u="sng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2020B7C-9B8D-AD99-5F30-D54B6AF99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860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137EA6-9049-4D5F-A4D1-18D07AC42397}"/>
              </a:ext>
            </a:extLst>
          </p:cNvPr>
          <p:cNvSpPr txBox="1"/>
          <p:nvPr/>
        </p:nvSpPr>
        <p:spPr>
          <a:xfrm>
            <a:off x="510988" y="645459"/>
            <a:ext cx="1127759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не буду рассматривать историю возникновения и развития искусственного интеллекта, желающие могут посмотреть мою открытую лекцию по ссылке </a:t>
            </a:r>
          </a:p>
          <a:p>
            <a:r>
              <a:rPr lang="ru-RU" dirty="0"/>
              <a:t> </a:t>
            </a:r>
            <a:r>
              <a:rPr lang="en-US" dirty="0">
                <a:hlinkClick r:id="rId2"/>
              </a:rPr>
              <a:t>https://www.usue.ru/novosti/kogda-pridet-komp-yuternyj-sverhrazum/?ysclid=m1f6romjrk511926922</a:t>
            </a:r>
            <a:r>
              <a:rPr lang="ru-RU" dirty="0"/>
              <a:t>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450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состояние дел в ИИ  на лето 2024 года можно охарактеризовать следующим образом.</a:t>
            </a:r>
          </a:p>
          <a:p>
            <a:pPr marR="1160" lvl="0" indent="444500" algn="just"/>
            <a:r>
              <a:rPr lang="ru-RU" sz="28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Во-первых</a:t>
            </a:r>
            <a:r>
              <a:rPr lang="ru-RU" sz="2800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точки зрения адаптивности все существующие системы ИИ на основе любых известных подходов предполагают функционирование в ограниченном наборе задач и условий и не способны самообучаться функционированию в условиях существенно новых. То есть они являются программируемыми, хотя сложность их программирования заметно снизилась, а способность к обучению возросла</a:t>
            </a:r>
            <a:r>
              <a:rPr lang="ru-RU" sz="16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E0C2D6F-DEE8-A531-4806-636DDE3F1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92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816AFCB-4FA6-4467-9E7B-C5D1B325E59F}"/>
              </a:ext>
            </a:extLst>
          </p:cNvPr>
          <p:cNvSpPr/>
          <p:nvPr/>
        </p:nvSpPr>
        <p:spPr>
          <a:xfrm>
            <a:off x="726141" y="553720"/>
            <a:ext cx="1061421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160" lvl="0" algn="just"/>
            <a:r>
              <a:rPr lang="ru-RU" sz="32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Во-вторых</a:t>
            </a:r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точки зрения автономности систем ИИ все существующие системы не являются автономными и </a:t>
            </a:r>
            <a:r>
              <a:rPr lang="ru-RU" sz="32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могут </a:t>
            </a:r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полноценно функционировать без живого </a:t>
            </a:r>
            <a:r>
              <a:rPr lang="ru-RU" sz="32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оператора</a:t>
            </a:r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отвечающего за запуск и остановку, техобслуживание, целеполагание и определение режимов работы в зависимости от тех или иных условий или задач. То есть они остаются управляемыми. Особенно это очевидно в областях, характеризующихся высокими рисками или высокой априорной неопределенностью (даже робот-пылесос без помощи человека не проживет и пары дней в обычной квартире).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8CEEBC-0062-398B-786D-075E2568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095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F17023-229F-4B40-AE67-933C931D7559}"/>
              </a:ext>
            </a:extLst>
          </p:cNvPr>
          <p:cNvSpPr/>
          <p:nvPr/>
        </p:nvSpPr>
        <p:spPr>
          <a:xfrm>
            <a:off x="757517" y="181957"/>
            <a:ext cx="1099034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В-третьих</a:t>
            </a:r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точки зрения </a:t>
            </a:r>
            <a:r>
              <a:rPr lang="ru-RU" sz="3200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интегративности</a:t>
            </a:r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i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</a:t>
            </a:r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отдельные программные компоненты, совместимые с другими компонентами</a:t>
            </a:r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современные системы ИИ являются не системами, обладающими интеллектом как таковым (даже ограниченным), а это:</a:t>
            </a:r>
          </a:p>
          <a:p>
            <a:pPr lvl="2" algn="just"/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компьютерного зрения, </a:t>
            </a:r>
          </a:p>
          <a:p>
            <a:pPr lvl="2" algn="just"/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распознавание в пространстве,</a:t>
            </a:r>
          </a:p>
          <a:p>
            <a:pPr lvl="2" algn="just"/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распознавание целей,</a:t>
            </a:r>
          </a:p>
          <a:p>
            <a:pPr lvl="2" algn="just"/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обработки естественного языка, </a:t>
            </a:r>
          </a:p>
          <a:p>
            <a:pPr lvl="2" algn="just"/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анализа данных (машинного обучения), </a:t>
            </a:r>
          </a:p>
          <a:p>
            <a:pPr lvl="2" algn="just"/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обработки символьной информации (рассуждений на основе знаний) и т.д.</a:t>
            </a:r>
          </a:p>
          <a:p>
            <a:pPr lvl="0" algn="just"/>
            <a:r>
              <a:rPr lang="ru-RU" sz="32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системы интегративными не являются.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19DEDB-735F-ECB5-CCC2-F03ACB42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9582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D8A001-2676-4B11-BA88-183D9202D9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04047"/>
            <a:ext cx="8408893" cy="5853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68940F-D82C-4D6D-A144-4ACEA48DD216}"/>
              </a:ext>
            </a:extLst>
          </p:cNvPr>
          <p:cNvSpPr txBox="1"/>
          <p:nvPr/>
        </p:nvSpPr>
        <p:spPr>
          <a:xfrm>
            <a:off x="762001" y="376518"/>
            <a:ext cx="1085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достижения ИИ связаны с быстродействием ЭВМ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2EAFC3-D872-B9D4-D5FE-F05F263A2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065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53459-A204-422A-BBF3-EF27414CE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05" y="1391994"/>
            <a:ext cx="10183906" cy="4793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373391-4DDE-4B56-869C-989CD9DE21C2}"/>
              </a:ext>
            </a:extLst>
          </p:cNvPr>
          <p:cNvSpPr txBox="1"/>
          <p:nvPr/>
        </p:nvSpPr>
        <p:spPr>
          <a:xfrm>
            <a:off x="3899647" y="493058"/>
            <a:ext cx="3139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D0FFF63-040F-5F1F-44AA-A2BC8EC85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107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4A7834-2AC7-4ADC-9CA8-114EF8210DA5}"/>
              </a:ext>
            </a:extLst>
          </p:cNvPr>
          <p:cNvSpPr/>
          <p:nvPr/>
        </p:nvSpPr>
        <p:spPr>
          <a:xfrm>
            <a:off x="923363" y="688085"/>
            <a:ext cx="1019287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Каково мнение крупнейшего, всемирно известного нейрохирурга академика Александра Николаевича Коновалова, ему 91 год. </a:t>
            </a:r>
          </a:p>
          <a:p>
            <a:pPr algn="just"/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Золотую медаль Герой Труда России под №1 получил Александр Николаевич. </a:t>
            </a:r>
          </a:p>
          <a:p>
            <a:pPr algn="just"/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 счету Коновалова </a:t>
            </a:r>
            <a:r>
              <a:rPr lang="ru-RU" sz="32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тысяч операций на мозге</a:t>
            </a:r>
            <a:r>
              <a:rPr lang="ru-RU" sz="3200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Самых сложных. В том числе и таких, которые раньше никто и нигде не проводил. </a:t>
            </a:r>
          </a:p>
          <a:p>
            <a:pPr algn="just"/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премии Нейрохирургического Общества Уолтера Э. Дэнди (</a:t>
            </a:r>
            <a:r>
              <a:rPr lang="ru-RU" sz="32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 лучшим нейрохирургом в Мире</a:t>
            </a:r>
            <a:r>
              <a:rPr lang="ru-RU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7AE586-2037-73BA-6A83-1F02D4A20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814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F50DAE-CBB3-4E82-B313-757F50125212}"/>
              </a:ext>
            </a:extLst>
          </p:cNvPr>
          <p:cNvSpPr/>
          <p:nvPr/>
        </p:nvSpPr>
        <p:spPr>
          <a:xfrm>
            <a:off x="484094" y="552812"/>
            <a:ext cx="11421035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242F33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	С точки зрения энергетики  необходимо применение </a:t>
            </a:r>
            <a:r>
              <a:rPr lang="ru-RU" sz="2800" b="1" dirty="0">
                <a:solidFill>
                  <a:srgbClr val="242F33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машинного обучения </a:t>
            </a:r>
            <a:r>
              <a:rPr lang="ru-RU" sz="2800" dirty="0">
                <a:solidFill>
                  <a:srgbClr val="242F33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для обработки больших объемов данных (параметрические данные состояния и режимов работы энергетического оборудования, потребителей и источников генерации энергии и т.д.) и других технологий ИИ для оптимизации работы энергосистем объектов и зданий. Все эти задачи требуют применения и развития технологий ИИ.</a:t>
            </a:r>
            <a:br>
              <a:rPr lang="ru-RU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озможна разработка комплекса систем на основе методов искусственного интеллекта для оптимизации процессов добычи полезных ископаемых и повышения эффективности энергосистем, в частности: предсказательные модели по добыче скважин (предсказание временных рядов), машинное обучение на полевых данных для минимизации нежелательных явлений во время бурения, метамодели на синтетических данных для моделирования притока к скважине, для построения моделей ФЕС пласта и соотношений проницаемости-пористости гранулярных сред в приложении к технологии цифровой керн, методов машинного обучения для оптимизации подбора геолого-технических мероприятий (ГТМ),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E53C71B-1AB9-9925-1C1C-FBF70FFE5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6674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оновалов о мозге">
            <a:hlinkClick r:id="" action="ppaction://media"/>
            <a:extLst>
              <a:ext uri="{FF2B5EF4-FFF2-40B4-BE49-F238E27FC236}">
                <a16:creationId xmlns:a16="http://schemas.microsoft.com/office/drawing/2014/main" id="{A1FFD374-F7CD-406A-915B-7C87F75D07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0445" y="1066732"/>
            <a:ext cx="7142823" cy="4041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0B3BEC-0E6F-4366-B7E0-E062AAEC21B5}"/>
              </a:ext>
            </a:extLst>
          </p:cNvPr>
          <p:cNvSpPr txBox="1"/>
          <p:nvPr/>
        </p:nvSpPr>
        <p:spPr>
          <a:xfrm flipH="1">
            <a:off x="421341" y="0"/>
            <a:ext cx="11349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FE2485-ECDE-1C55-2A5B-C52E65C6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5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C5F7D3-C5D0-4FE7-86A3-791BDC53AACD}"/>
              </a:ext>
            </a:extLst>
          </p:cNvPr>
          <p:cNvSpPr/>
          <p:nvPr/>
        </p:nvSpPr>
        <p:spPr>
          <a:xfrm>
            <a:off x="542364" y="111623"/>
            <a:ext cx="1110727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И, наконец, наша современность. Что такое большие языковые модели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language models -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Языковые модели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системы, алгоритмы, которые присваивают вероятности последовательностям текста. Получив исходный текст, они используют эти вероятности для создания нового текста. </a:t>
            </a:r>
          </a:p>
          <a:p>
            <a:pPr algn="just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0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языковые модели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(LLM) - такие как системы GPT, представляют собой языковые модели, использующие гигантские искусственные нейронные сети. </a:t>
            </a:r>
          </a:p>
          <a:p>
            <a:pPr algn="just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0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GPT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(Generative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Pretrained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Transformer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генеративный пред обученный трансформер - архитектура глубоких нейронных сетей, предназначенная для обработки последовательностей, которая чаще всего используется в больших языковых моделях.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2B50F75-8240-4F46-6908-98171CCE5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0367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423FE0-E75C-49C0-89D5-19C8ACEE1A95}"/>
              </a:ext>
            </a:extLst>
          </p:cNvPr>
          <p:cNvSpPr/>
          <p:nvPr/>
        </p:nvSpPr>
        <p:spPr>
          <a:xfrm>
            <a:off x="959222" y="118113"/>
            <a:ext cx="9592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ГЛУБОКОЕ ОБУЧЕНИЕ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LEARN I NG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619664F-2B6A-4339-9727-BEB092FF4DF7}"/>
              </a:ext>
            </a:extLst>
          </p:cNvPr>
          <p:cNvSpPr/>
          <p:nvPr/>
        </p:nvSpPr>
        <p:spPr>
          <a:xfrm>
            <a:off x="357692" y="702888"/>
            <a:ext cx="5218355" cy="5913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GPT-3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миллиардов параметров</a:t>
            </a:r>
          </a:p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GPT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endParaRPr lang="en-US" sz="32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1.76 триллиона параметров </a:t>
            </a:r>
          </a:p>
          <a:p>
            <a:pPr>
              <a:lnSpc>
                <a:spcPct val="150000"/>
              </a:lnSpc>
            </a:pPr>
            <a:r>
              <a:rPr lang="ru-RU" sz="32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WuDao</a:t>
            </a:r>
            <a:r>
              <a:rPr lang="ru-RU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2.0 </a:t>
            </a:r>
            <a:endParaRPr lang="en-US" sz="32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1,76 триллиона параметров </a:t>
            </a:r>
          </a:p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GPT-5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17,5 триллиона параметров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FEE772-E353-4C0A-96B3-5D3A35F53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339" y="2445564"/>
            <a:ext cx="6331174" cy="352493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92B03D-0FDC-B3BF-60EF-1380DE66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9874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338A45-C298-C5DF-7CCA-7A075351D17A}"/>
              </a:ext>
            </a:extLst>
          </p:cNvPr>
          <p:cNvSpPr txBox="1"/>
          <p:nvPr/>
        </p:nvSpPr>
        <p:spPr>
          <a:xfrm>
            <a:off x="838200" y="3769635"/>
            <a:ext cx="10584923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«Фактор понимания» </a:t>
            </a:r>
          </a:p>
          <a:p>
            <a:pPr indent="444500"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Реальное будущее человечества представляется как господство высокотехнологичных, но примитивных существ, не имеющих ни малейшего понятия о том, как фактически устроены и функционируют </a:t>
            </a:r>
            <a:r>
              <a:rPr lang="ru-RU" sz="29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фундаментальные законы природы и человеческого сознания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A2C7ED-685E-FAFF-9A8D-4894A6F47D55}"/>
              </a:ext>
            </a:extLst>
          </p:cNvPr>
          <p:cNvSpPr txBox="1"/>
          <p:nvPr/>
        </p:nvSpPr>
        <p:spPr>
          <a:xfrm>
            <a:off x="2322989" y="0"/>
            <a:ext cx="836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Зиновьев Александр Александрович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39DF65-D9E1-1ADB-DD0E-89A9620198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45" y="788191"/>
            <a:ext cx="5268099" cy="28607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5D567-A06D-A1A1-17B8-F8A9138C1358}"/>
              </a:ext>
            </a:extLst>
          </p:cNvPr>
          <p:cNvSpPr txBox="1"/>
          <p:nvPr/>
        </p:nvSpPr>
        <p:spPr>
          <a:xfrm>
            <a:off x="10399059" y="261610"/>
            <a:ext cx="286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i="0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0" i="0" dirty="0">
              <a:solidFill>
                <a:srgbClr val="41414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52F3C6-61D7-4457-BB07-A861DE69D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1" y="352248"/>
            <a:ext cx="2572871" cy="36582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37DF69-C257-4FED-875F-088A1D056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519" y="472907"/>
            <a:ext cx="2420470" cy="317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365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D86467-82AE-E43F-58AE-2B73F1157D7F}"/>
              </a:ext>
            </a:extLst>
          </p:cNvPr>
          <p:cNvSpPr txBox="1"/>
          <p:nvPr/>
        </p:nvSpPr>
        <p:spPr>
          <a:xfrm>
            <a:off x="1135603" y="388858"/>
            <a:ext cx="1021819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 </a:t>
            </a:r>
          </a:p>
          <a:p>
            <a:pPr algn="ctr"/>
            <a:endParaRPr lang="ru-RU" sz="28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сильного искусственного интеллекта требует создания принципиально </a:t>
            </a:r>
            <a:r>
              <a:rPr lang="ru-RU" sz="4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новых компьютерных технологий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в настоящее время находятся в зачаточном состоянии и в ближайшее время вряд ли смогут обеспечить революционный прорыв. </a:t>
            </a:r>
          </a:p>
          <a:p>
            <a:pPr algn="just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0E16E-09C7-D08E-D81C-5D33120BA2D4}"/>
              </a:ext>
            </a:extLst>
          </p:cNvPr>
          <p:cNvSpPr txBox="1"/>
          <p:nvPr/>
        </p:nvSpPr>
        <p:spPr>
          <a:xfrm>
            <a:off x="1899820" y="5822811"/>
            <a:ext cx="9863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6244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31EE8D-0799-54BE-34C2-304C8D7FC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20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01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52BA1FF-2D48-4664-A5C6-F1036BF74729}"/>
              </a:ext>
            </a:extLst>
          </p:cNvPr>
          <p:cNvSpPr/>
          <p:nvPr/>
        </p:nvSpPr>
        <p:spPr>
          <a:xfrm>
            <a:off x="1111622" y="345211"/>
            <a:ext cx="10659035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построение метамоделей процессов при реализации нефтесервисных технологий, а также </a:t>
            </a:r>
            <a:r>
              <a:rPr lang="ru-RU" sz="2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для оптимизации и управления энергосистемами </a:t>
            </a:r>
            <a:r>
              <a:rPr lang="ru-RU" sz="2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просьюмеров</a:t>
            </a:r>
            <a:r>
              <a:rPr lang="ru-RU" sz="2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«смарт </a:t>
            </a:r>
            <a:r>
              <a:rPr lang="ru-RU" sz="2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гридов</a:t>
            </a:r>
            <a:r>
              <a:rPr lang="ru-RU" sz="2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», производственных предприятий, зданий, использующих накопители энергии и распределенную генерацию, применение технологий ИИ для осуществления программно-аппаратного моделирования энергообъектов в реальном времени. 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Внедрение разрабатываемых технологий в индустрии позволит не только снизить затраты, но увеличить добычу, значительно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энергоэффективность производственных процессов и энергообъектов в целом.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Направления исследований  могут быть.</a:t>
            </a:r>
          </a:p>
          <a:p>
            <a:pPr algn="just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I.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необходимых систем сбора и хранения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промысловых данных </a:t>
            </a:r>
            <a:r>
              <a:rPr lang="ru-RU" sz="2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параметричеких</a:t>
            </a:r>
            <a:r>
              <a:rPr lang="ru-RU" sz="2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данных оборудования энергообъектов.  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7BB92E4-69FC-96C0-CD68-F2078CA16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103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A63B90C-BC5F-47BC-8B94-ACBE951F0D87}"/>
              </a:ext>
            </a:extLst>
          </p:cNvPr>
          <p:cNvSpPr/>
          <p:nvPr/>
        </p:nvSpPr>
        <p:spPr>
          <a:xfrm>
            <a:off x="484094" y="218834"/>
            <a:ext cx="1122381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Направление II. </a:t>
            </a:r>
            <a:r>
              <a:rPr lang="ru-RU" sz="2200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конкретных прикладных задач в области повышения нефтеотдачи, обеспечения надежности и эффективности энергосетей: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систем предсказания выбытия добывающих скважин на основе алгоритмов интеллектуального анализа данных в нефтегазовой отрасли;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прототипов расчетного ядра симуляторов на основе метамоделей и </a:t>
            </a:r>
            <a:r>
              <a:rPr lang="ru-RU" sz="2200" dirty="0" err="1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аппроксиматоров</a:t>
            </a:r>
            <a:r>
              <a:rPr lang="ru-RU" sz="2200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использованием машинного обучения на синтетических, лабораторных и/или полевых данных (дизайн ГРП, моделирование добычи и т.д.);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ИТ решений для управления рисками при бурении нефтяных и газовых скважин на основе инструментов машинного обучения на полевых данных;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цифровой лаборатории анализа керна (материала горных пород) на основе анализа изображений сканирования образцов и применения метамоделей для восстановления фильтрационно-емкостных свойств (ФЕС);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решения для прогноза добычи на основе интеллектуального анализа исторических данных;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рекомендательные системы по дизайну нефтесервисных технологий и управлению добычей на основе методов машинного обучения на исторических полевых данных;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технологии предсказательного техобслуживания (например, для электроцентробежных насосов, ЭЦН).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36C02C4-AC5F-05DE-8CFE-67F4EA097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654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0618D3-A3F2-49A1-A119-F3D5060C9DEE}"/>
              </a:ext>
            </a:extLst>
          </p:cNvPr>
          <p:cNvSpPr/>
          <p:nvPr/>
        </p:nvSpPr>
        <p:spPr>
          <a:xfrm>
            <a:off x="699247" y="335846"/>
            <a:ext cx="109996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242F33"/>
                </a:solidFill>
                <a:latin typeface="PT Serif"/>
              </a:rPr>
              <a:t>	</a:t>
            </a:r>
            <a:r>
              <a:rPr lang="ru-RU" sz="2400" b="1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III</a:t>
            </a:r>
            <a:r>
              <a:rPr lang="ru-RU" sz="2400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srgbClr val="242F33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фундаментальных технологий ИИ </a:t>
            </a:r>
            <a:r>
              <a:rPr lang="ru-RU" sz="2400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моделирования процессов, сопутствующих процессам добычи полезных ископаемых, и </a:t>
            </a:r>
            <a:r>
              <a:rPr lang="ru-RU" sz="2400" dirty="0">
                <a:solidFill>
                  <a:srgbClr val="242F33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программно-аппаратного моделирования и управления энергообъектов (в том числе зданий) в реальном времени с целью максимизации оптимизационного </a:t>
            </a:r>
            <a:r>
              <a:rPr lang="ru-RU" sz="2400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solidFill>
                  <a:srgbClr val="242F33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могут быть  использованы </a:t>
            </a:r>
            <a:r>
              <a:rPr lang="ru-RU" sz="2400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для: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создания систем для центров управления добычей нефтяных компаний;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повышения энергоэффективности </a:t>
            </a:r>
            <a:r>
              <a:rPr lang="ru-RU" sz="2400" dirty="0" err="1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нефтесервиса</a:t>
            </a:r>
            <a:r>
              <a:rPr lang="ru-RU" sz="2400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частности, для моделирования и подбора оптимальных значений параметров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промышленных предприятий и добычи полезных ископаемых, что позволит увеличить рентабельность добычи и отдачу на вложенный капитал;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242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242F33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энергоэффективности любых производственных и других энергообъектов (включая объекты распределенной генерации, смарт </a:t>
            </a:r>
            <a:r>
              <a:rPr lang="ru-RU" sz="2400" dirty="0" err="1">
                <a:solidFill>
                  <a:srgbClr val="242F33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гриды</a:t>
            </a:r>
            <a:r>
              <a:rPr lang="ru-RU" sz="2400" dirty="0">
                <a:solidFill>
                  <a:srgbClr val="242F33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здания и т.д.) с целью снижения затрат и выбросов парниковых газов.</a:t>
            </a:r>
            <a:endParaRPr lang="ru-RU" sz="2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41FEA68-EF16-05AB-B152-223000854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59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утин_об_экономике_данных">
            <a:hlinkClick r:id="" action="ppaction://media"/>
            <a:extLst>
              <a:ext uri="{FF2B5EF4-FFF2-40B4-BE49-F238E27FC236}">
                <a16:creationId xmlns:a16="http://schemas.microsoft.com/office/drawing/2014/main" id="{80BD8674-CD93-43B6-B03B-82ABEA04D0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5581" y="1120588"/>
            <a:ext cx="8887048" cy="50414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B4A9D3-2545-4A7F-BC4D-283BF4A094CA}"/>
              </a:ext>
            </a:extLst>
          </p:cNvPr>
          <p:cNvSpPr txBox="1"/>
          <p:nvPr/>
        </p:nvSpPr>
        <p:spPr>
          <a:xfrm>
            <a:off x="439271" y="322730"/>
            <a:ext cx="11313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РФ Владимир Владимирович Путин о больших данных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18252E-45C7-4213-90B1-0CA3BA4AABCE}"/>
              </a:ext>
            </a:extLst>
          </p:cNvPr>
          <p:cNvSpPr txBox="1"/>
          <p:nvPr/>
        </p:nvSpPr>
        <p:spPr>
          <a:xfrm>
            <a:off x="10192629" y="2680447"/>
            <a:ext cx="19993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13.07.2023 </a:t>
            </a:r>
            <a:r>
              <a:rPr lang="ru-RU" sz="26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E00F25-45BA-9830-43CC-9DC798039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7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C08A094-41B5-4875-8EA4-2F0D5368A699}"/>
              </a:ext>
            </a:extLst>
          </p:cNvPr>
          <p:cNvSpPr/>
          <p:nvPr/>
        </p:nvSpPr>
        <p:spPr>
          <a:xfrm>
            <a:off x="1344707" y="858584"/>
            <a:ext cx="9798423" cy="5140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Президент России Владимир Владимирович Путин в ходе послания Федеральному собранию 29 февраля 2024 г. заявил, что на реализацию нового нацпроекта «</a:t>
            </a:r>
            <a:r>
              <a:rPr lang="ru-RU" sz="28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Экономика данных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будет направлено не менее 700 млрд рублей в ближайшие шесть лет.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«Считаю, что к 2030 году нужно сформировать цифровые платформы во всех ключевых отраслях экономики и социальной сферы. Эти и другие комплексные задачи будут решать в рамках нового национального проекта «Экономика данных». Направим на его реализацию в предстоящие </a:t>
            </a:r>
            <a:r>
              <a:rPr lang="ru-RU" sz="28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шесть лет не менее 700 млрд рублей</a:t>
            </a:r>
            <a:r>
              <a:rPr lang="ru-RU" sz="28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— заявил глава государства.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54F212-0440-450D-5932-59B2BDFD9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908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697"/>
      </a:accent1>
      <a:accent2>
        <a:srgbClr val="1F99A6"/>
      </a:accent2>
      <a:accent3>
        <a:srgbClr val="005697"/>
      </a:accent3>
      <a:accent4>
        <a:srgbClr val="1F99A6"/>
      </a:accent4>
      <a:accent5>
        <a:srgbClr val="005697"/>
      </a:accent5>
      <a:accent6>
        <a:srgbClr val="1F99A6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2313</TotalTime>
  <Words>1876</Words>
  <Application>Microsoft Office PowerPoint</Application>
  <PresentationFormat>Широкоэкранный</PresentationFormat>
  <Paragraphs>225</Paragraphs>
  <Slides>45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4" baseType="lpstr">
      <vt:lpstr>Arial</vt:lpstr>
      <vt:lpstr>Arial Black</vt:lpstr>
      <vt:lpstr>Calibri</vt:lpstr>
      <vt:lpstr>Microsoft PhagsPa</vt:lpstr>
      <vt:lpstr>Montserrat</vt:lpstr>
      <vt:lpstr>PT Serif</vt:lpstr>
      <vt:lpstr>Times New Roman</vt:lpstr>
      <vt:lpstr>Wingdings</vt:lpstr>
      <vt:lpstr>Office 主题​​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878678</cp:lastModifiedBy>
  <cp:revision>148</cp:revision>
  <dcterms:created xsi:type="dcterms:W3CDTF">2018-06-04T01:39:00Z</dcterms:created>
  <dcterms:modified xsi:type="dcterms:W3CDTF">2024-09-30T15:27:11Z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3B8D4AEF403C433DB56B84408D5DE804</vt:lpwstr>
  </property>
  <property fmtid="{D5CDD505-2E9C-101B-9397-08002B2CF9AE}" pid="3" name="KSOProductBuildVer">
    <vt:lpwstr>2052-11.1.0.10463</vt:lpwstr>
  </property>
</Properties>
</file>